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12"/>
  </p:notesMasterIdLst>
  <p:sldIdLst>
    <p:sldId id="256" r:id="rId2"/>
    <p:sldId id="276" r:id="rId3"/>
    <p:sldId id="277" r:id="rId4"/>
    <p:sldId id="278" r:id="rId5"/>
    <p:sldId id="279" r:id="rId6"/>
    <p:sldId id="280" r:id="rId7"/>
    <p:sldId id="283" r:id="rId8"/>
    <p:sldId id="275" r:id="rId9"/>
    <p:sldId id="282" r:id="rId10"/>
    <p:sldId id="272" r:id="rId11"/>
  </p:sldIdLst>
  <p:sldSz cx="9144000" cy="6858000" type="screen4x3"/>
  <p:notesSz cx="6735763" cy="9866313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3DEFB"/>
    <a:srgbClr val="696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69" autoAdjust="0"/>
  </p:normalViewPr>
  <p:slideViewPr>
    <p:cSldViewPr>
      <p:cViewPr>
        <p:scale>
          <a:sx n="66" d="100"/>
          <a:sy n="66" d="100"/>
        </p:scale>
        <p:origin x="-2010" y="-4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223183-5B2D-42A8-9957-0BCAC92486E7}" type="datetimeFigureOut">
              <a:rPr lang="bg-BG" smtClean="0"/>
              <a:t>20.03.2020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501919-7A16-42AB-8BFD-374DD3BA325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589044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659E7-C4A1-4B44-A21B-247DA78A8375}" type="datetimeFigureOut">
              <a:rPr lang="bg-BG" smtClean="0"/>
              <a:t>20.03.2020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D3C10-FD4D-45B1-B829-A4EE1CEF9478}" type="slidenum">
              <a:rPr lang="bg-BG" smtClean="0"/>
              <a:t>‹#›</a:t>
            </a:fld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659E7-C4A1-4B44-A21B-247DA78A8375}" type="datetimeFigureOut">
              <a:rPr lang="bg-BG" smtClean="0"/>
              <a:t>20.03.2020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D3C10-FD4D-45B1-B829-A4EE1CEF9478}" type="slidenum">
              <a:rPr lang="bg-BG" smtClean="0"/>
              <a:t>‹#›</a:t>
            </a:fld>
            <a:endParaRPr lang="bg-BG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659E7-C4A1-4B44-A21B-247DA78A8375}" type="datetimeFigureOut">
              <a:rPr lang="bg-BG" smtClean="0"/>
              <a:t>20.03.2020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D3C10-FD4D-45B1-B829-A4EE1CEF9478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659E7-C4A1-4B44-A21B-247DA78A8375}" type="datetimeFigureOut">
              <a:rPr lang="bg-BG" smtClean="0"/>
              <a:t>20.03.2020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D3C10-FD4D-45B1-B829-A4EE1CEF9478}" type="slidenum">
              <a:rPr lang="bg-BG" smtClean="0"/>
              <a:t>‹#›</a:t>
            </a:fld>
            <a:endParaRPr lang="bg-BG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659E7-C4A1-4B44-A21B-247DA78A8375}" type="datetimeFigureOut">
              <a:rPr lang="bg-BG" smtClean="0"/>
              <a:t>20.03.2020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D3C10-FD4D-45B1-B829-A4EE1CEF9478}" type="slidenum">
              <a:rPr lang="bg-BG" smtClean="0"/>
              <a:t>‹#›</a:t>
            </a:fld>
            <a:endParaRPr lang="bg-BG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659E7-C4A1-4B44-A21B-247DA78A8375}" type="datetimeFigureOut">
              <a:rPr lang="bg-BG" smtClean="0"/>
              <a:t>20.03.2020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D3C10-FD4D-45B1-B829-A4EE1CEF9478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659E7-C4A1-4B44-A21B-247DA78A8375}" type="datetimeFigureOut">
              <a:rPr lang="bg-BG" smtClean="0"/>
              <a:t>20.03.2020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D3C10-FD4D-45B1-B829-A4EE1CEF9478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659E7-C4A1-4B44-A21B-247DA78A8375}" type="datetimeFigureOut">
              <a:rPr lang="bg-BG" smtClean="0"/>
              <a:t>20.03.2020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D3C10-FD4D-45B1-B829-A4EE1CEF9478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659E7-C4A1-4B44-A21B-247DA78A8375}" type="datetimeFigureOut">
              <a:rPr lang="bg-BG" smtClean="0"/>
              <a:t>20.03.2020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D3C10-FD4D-45B1-B829-A4EE1CEF9478}" type="slidenum">
              <a:rPr lang="bg-BG" smtClean="0"/>
              <a:t>‹#›</a:t>
            </a:fld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659E7-C4A1-4B44-A21B-247DA78A8375}" type="datetimeFigureOut">
              <a:rPr lang="bg-BG" smtClean="0"/>
              <a:t>20.03.2020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D3C10-FD4D-45B1-B829-A4EE1CEF9478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659E7-C4A1-4B44-A21B-247DA78A8375}" type="datetimeFigureOut">
              <a:rPr lang="bg-BG" smtClean="0"/>
              <a:t>20.03.2020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D3C10-FD4D-45B1-B829-A4EE1CEF9478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0A659E7-C4A1-4B44-A21B-247DA78A8375}" type="datetimeFigureOut">
              <a:rPr lang="bg-BG" smtClean="0"/>
              <a:t>20.03.2020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69D3C10-FD4D-45B1-B829-A4EE1CEF9478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asc@raabebg.com" TargetMode="External"/><Relationship Id="rId2" Type="http://schemas.openxmlformats.org/officeDocument/2006/relationships/hyperlink" Target="https://help.asctimetables.com/text.php?id=160&amp;lang=bg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asc.raabebg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47725" y="3356992"/>
            <a:ext cx="5637010" cy="882119"/>
          </a:xfrm>
        </p:spPr>
        <p:txBody>
          <a:bodyPr>
            <a:normAutofit/>
          </a:bodyPr>
          <a:lstStyle/>
          <a:p>
            <a:pPr algn="ctr"/>
            <a:r>
              <a:rPr lang="bg-BG" sz="4800" dirty="0" smtClean="0"/>
              <a:t>Как работи?</a:t>
            </a:r>
            <a:endParaRPr lang="bg-BG" sz="48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1189866" y="1844824"/>
            <a:ext cx="6552728" cy="10801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g-BG" sz="4800" b="1" i="1" dirty="0" smtClean="0">
                <a:solidFill>
                  <a:srgbClr val="696969"/>
                </a:solidFill>
              </a:rPr>
              <a:t>„</a:t>
            </a:r>
            <a:r>
              <a:rPr lang="en-US" sz="4800" b="1" i="1" dirty="0" smtClean="0">
                <a:solidFill>
                  <a:srgbClr val="696969"/>
                </a:solidFill>
              </a:rPr>
              <a:t>aSc </a:t>
            </a:r>
            <a:r>
              <a:rPr lang="bg-BG" sz="4800" b="1" i="1" dirty="0" smtClean="0">
                <a:solidFill>
                  <a:srgbClr val="696969"/>
                </a:solidFill>
              </a:rPr>
              <a:t>Замествания“</a:t>
            </a:r>
            <a:endParaRPr lang="bg-BG" sz="4800" b="1" i="1" dirty="0">
              <a:solidFill>
                <a:srgbClr val="69696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5612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868848"/>
            <a:ext cx="1633806" cy="178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398" y="2012912"/>
            <a:ext cx="5426738" cy="41659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27583" y="332656"/>
            <a:ext cx="76767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„</a:t>
            </a:r>
            <a:r>
              <a:rPr lang="en-US" sz="20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aSc </a:t>
            </a:r>
            <a:r>
              <a:rPr lang="bg-BG" sz="2000" b="1" dirty="0">
                <a:solidFill>
                  <a:schemeClr val="bg2">
                    <a:lumMod val="50000"/>
                  </a:schemeClr>
                </a:solidFill>
                <a:latin typeface="+mj-lt"/>
              </a:rPr>
              <a:t>З</a:t>
            </a:r>
            <a:r>
              <a:rPr lang="bg-BG" sz="20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амествания“ – управлява ежедневните замествания </a:t>
            </a:r>
            <a:endParaRPr lang="bg-BG" sz="20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0507" y="764704"/>
            <a:ext cx="76955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600" dirty="0" smtClean="0">
                <a:latin typeface="+mj-lt"/>
              </a:rPr>
              <a:t>Кой ще поеме часовете на отсъстващите учители?</a:t>
            </a:r>
          </a:p>
          <a:p>
            <a:pPr algn="ctr"/>
            <a:endParaRPr lang="bg-BG" sz="1000" dirty="0" smtClean="0">
              <a:latin typeface="+mj-lt"/>
            </a:endParaRPr>
          </a:p>
          <a:p>
            <a:pPr algn="ctr"/>
            <a:r>
              <a:rPr lang="bg-BG" sz="1600" dirty="0" smtClean="0">
                <a:latin typeface="+mj-lt"/>
              </a:rPr>
              <a:t>Кой ще уведоми учителите, които ще заместват?</a:t>
            </a:r>
            <a:endParaRPr lang="en-US" sz="1600" dirty="0" smtClean="0"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12160" y="4941168"/>
            <a:ext cx="2880321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600" dirty="0">
                <a:latin typeface="+mj-lt"/>
              </a:rPr>
              <a:t>Софтуер „</a:t>
            </a:r>
            <a:r>
              <a:rPr lang="en-US" sz="1600" dirty="0">
                <a:latin typeface="+mj-lt"/>
              </a:rPr>
              <a:t>aSc </a:t>
            </a:r>
            <a:r>
              <a:rPr lang="bg-BG" sz="1600" dirty="0">
                <a:latin typeface="+mj-lt"/>
              </a:rPr>
              <a:t>Замествания“ управлява ежедневните замествания. </a:t>
            </a:r>
            <a:endParaRPr lang="bg-BG" sz="1600" dirty="0" smtClean="0">
              <a:latin typeface="+mj-lt"/>
            </a:endParaRPr>
          </a:p>
          <a:p>
            <a:endParaRPr lang="bg-BG" sz="1000" dirty="0" smtClean="0">
              <a:latin typeface="+mj-lt"/>
            </a:endParaRPr>
          </a:p>
          <a:p>
            <a:r>
              <a:rPr lang="bg-BG" sz="1600" dirty="0" smtClean="0">
                <a:latin typeface="+mj-lt"/>
              </a:rPr>
              <a:t>Вижте как…</a:t>
            </a:r>
            <a:endParaRPr lang="bg-BG" sz="1600" dirty="0">
              <a:latin typeface="+mj-lt"/>
            </a:endParaRPr>
          </a:p>
        </p:txBody>
      </p:sp>
      <p:sp>
        <p:nvSpPr>
          <p:cNvPr id="12" name="TextBox 11"/>
          <p:cNvSpPr txBox="1"/>
          <p:nvPr/>
        </p:nvSpPr>
        <p:spPr>
          <a:xfrm rot="21240081">
            <a:off x="126724" y="1694145"/>
            <a:ext cx="2965485" cy="492443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bg-BG" sz="26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Онлайн</a:t>
            </a:r>
            <a:r>
              <a:rPr lang="en-US" sz="26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 </a:t>
            </a:r>
            <a:r>
              <a:rPr lang="bg-BG" sz="26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версия</a:t>
            </a:r>
            <a:endParaRPr lang="bg-BG" sz="2600" b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rot="21240081">
            <a:off x="6010963" y="2332704"/>
            <a:ext cx="2874732" cy="492443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bg-BG" sz="26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Офлайн версия</a:t>
            </a:r>
            <a:endParaRPr lang="bg-BG" sz="2600" b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135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3" y="1268760"/>
            <a:ext cx="7488833" cy="4914756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27583" y="332656"/>
            <a:ext cx="76767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Посочете актуалното седмично разписание, </a:t>
            </a:r>
          </a:p>
          <a:p>
            <a:pPr algn="ctr"/>
            <a:r>
              <a:rPr lang="bg-BG" sz="20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с което Вашето училище работи</a:t>
            </a:r>
            <a:endParaRPr lang="bg-BG" sz="20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6" name="TextBox 5"/>
          <p:cNvSpPr txBox="1"/>
          <p:nvPr/>
        </p:nvSpPr>
        <p:spPr>
          <a:xfrm rot="21206877">
            <a:off x="672731" y="4647874"/>
            <a:ext cx="47155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2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Изберете файла с готовото разписание, което сте създали със софтуер </a:t>
            </a:r>
            <a:endParaRPr lang="bg-BG" sz="2200" b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80166">
            <a:off x="1638129" y="5061489"/>
            <a:ext cx="3275795" cy="2119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493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3" y="332656"/>
            <a:ext cx="76767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Посочете кой отсъства</a:t>
            </a:r>
            <a:endParaRPr lang="bg-BG" sz="20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27988"/>
            <a:ext cx="6552728" cy="5311625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923004" y="2492896"/>
            <a:ext cx="41216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Кой отсъства?</a:t>
            </a:r>
            <a:endParaRPr lang="bg-BG" sz="2800" b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02924" y="3265820"/>
            <a:ext cx="41216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Защо отсъства?</a:t>
            </a:r>
            <a:endParaRPr lang="bg-BG" sz="2800" b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788024" y="4077072"/>
            <a:ext cx="41216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Кога отсъства?</a:t>
            </a:r>
            <a:endParaRPr lang="bg-BG" sz="2800" b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sp>
        <p:nvSpPr>
          <p:cNvPr id="5" name="Down Arrow 4"/>
          <p:cNvSpPr/>
          <p:nvPr/>
        </p:nvSpPr>
        <p:spPr>
          <a:xfrm rot="10800000">
            <a:off x="1043605" y="3630256"/>
            <a:ext cx="671549" cy="806855"/>
          </a:xfrm>
          <a:prstGeom prst="downArrow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" name="TextBox 10"/>
          <p:cNvSpPr txBox="1"/>
          <p:nvPr/>
        </p:nvSpPr>
        <p:spPr>
          <a:xfrm>
            <a:off x="168122" y="4600292"/>
            <a:ext cx="2376264" cy="209288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B3DEFB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g-BG" sz="26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Днес </a:t>
            </a:r>
            <a:br>
              <a:rPr lang="bg-BG" sz="26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</a:br>
            <a:r>
              <a:rPr lang="bg-BG" sz="26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отсъстват:</a:t>
            </a:r>
          </a:p>
          <a:p>
            <a:pPr algn="ctr"/>
            <a:r>
              <a:rPr lang="bg-BG" sz="2600" b="1" dirty="0" smtClean="0">
                <a:solidFill>
                  <a:srgbClr val="FF0000"/>
                </a:solidFill>
                <a:latin typeface="Segoe Print" panose="02000600000000000000" pitchFamily="2" charset="0"/>
                <a:sym typeface="Wingdings"/>
              </a:rPr>
              <a:t>-</a:t>
            </a:r>
            <a:r>
              <a:rPr lang="bg-BG" sz="26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Иванова</a:t>
            </a:r>
          </a:p>
          <a:p>
            <a:pPr algn="ctr"/>
            <a:r>
              <a:rPr lang="bg-BG" sz="26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-Петков</a:t>
            </a:r>
          </a:p>
          <a:p>
            <a:pPr algn="ctr"/>
            <a:r>
              <a:rPr lang="bg-BG" sz="26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…</a:t>
            </a:r>
            <a:endParaRPr lang="bg-BG" sz="2600" b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68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3" y="332656"/>
            <a:ext cx="76767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Получавате списък с всички учебни часове, </a:t>
            </a:r>
            <a:br>
              <a:rPr lang="bg-BG" sz="20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</a:br>
            <a:r>
              <a:rPr lang="bg-BG" sz="20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които остават без учител</a:t>
            </a:r>
            <a:endParaRPr lang="bg-BG" sz="20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517119"/>
            <a:ext cx="8282475" cy="4792201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 rot="21206877">
            <a:off x="2461533" y="4202822"/>
            <a:ext cx="60803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На база на Вашето седмично разписание софтуер </a:t>
            </a:r>
            <a:br>
              <a:rPr lang="bg-BG" sz="24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</a:br>
            <a:r>
              <a:rPr lang="bg-BG" sz="24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„</a:t>
            </a:r>
            <a:r>
              <a:rPr lang="en-US" sz="24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aSc </a:t>
            </a:r>
            <a:r>
              <a:rPr lang="bg-BG" sz="24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Замествания“ Ви показва кои часове трябва да бъдат заместени</a:t>
            </a:r>
            <a:endParaRPr lang="bg-BG" sz="2400" b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052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3" y="332656"/>
            <a:ext cx="76767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Изберете кой ще замества</a:t>
            </a:r>
            <a:endParaRPr lang="bg-BG" sz="20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083" y="1268760"/>
            <a:ext cx="7836646" cy="4102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 rot="21377360">
            <a:off x="964114" y="5553024"/>
            <a:ext cx="74036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Вижте кой учител е свободен – </a:t>
            </a:r>
            <a:br>
              <a:rPr lang="bg-BG" sz="24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</a:br>
            <a:r>
              <a:rPr lang="bg-BG" sz="24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най-подходящият е най-отгоре в списъка</a:t>
            </a:r>
          </a:p>
        </p:txBody>
      </p:sp>
    </p:spTree>
    <p:extLst>
      <p:ext uri="{BB962C8B-B14F-4D97-AF65-F5344CB8AC3E}">
        <p14:creationId xmlns:p14="http://schemas.microsoft.com/office/powerpoint/2010/main" val="2988221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3" y="332656"/>
            <a:ext cx="76767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Създайте нови учебни часове, анулирайте, премествайте</a:t>
            </a:r>
            <a:endParaRPr lang="bg-BG" sz="20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4947" y="1818174"/>
            <a:ext cx="4576345" cy="3771066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 rot="21377360">
            <a:off x="4955002" y="5645930"/>
            <a:ext cx="37484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Създайте изцяло нов учебен час за деня</a:t>
            </a:r>
          </a:p>
        </p:txBody>
      </p:sp>
      <p:sp>
        <p:nvSpPr>
          <p:cNvPr id="7" name="TextBox 6"/>
          <p:cNvSpPr txBox="1"/>
          <p:nvPr/>
        </p:nvSpPr>
        <p:spPr>
          <a:xfrm rot="21133840">
            <a:off x="146898" y="1007939"/>
            <a:ext cx="36549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Обединете или разделете класове</a:t>
            </a:r>
          </a:p>
        </p:txBody>
      </p:sp>
    </p:spTree>
    <p:extLst>
      <p:ext uri="{BB962C8B-B14F-4D97-AF65-F5344CB8AC3E}">
        <p14:creationId xmlns:p14="http://schemas.microsoft.com/office/powerpoint/2010/main" val="173942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332656"/>
            <a:ext cx="82089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Изберете желаната справка и разпечатайте или експортирайте</a:t>
            </a:r>
            <a:endParaRPr lang="bg-BG" sz="20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89945">
            <a:off x="314415" y="1141387"/>
            <a:ext cx="4196136" cy="3395164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70042" y="5007367"/>
            <a:ext cx="8915965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Справка за замествания по учители или по класове...</a:t>
            </a:r>
          </a:p>
          <a:p>
            <a:pPr algn="ctr"/>
            <a:endParaRPr lang="bg-BG" sz="1500" b="1" dirty="0" smtClean="0">
              <a:solidFill>
                <a:srgbClr val="FF0000"/>
              </a:solidFill>
              <a:latin typeface="Segoe Print" panose="02000600000000000000" pitchFamily="2" charset="0"/>
            </a:endParaRPr>
          </a:p>
          <a:p>
            <a:pPr algn="ctr"/>
            <a:r>
              <a:rPr lang="bg-BG" sz="24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Справка за един ден, за седмица, </a:t>
            </a:r>
            <a:r>
              <a:rPr lang="bg-BG" sz="2400" b="1" dirty="0">
                <a:solidFill>
                  <a:srgbClr val="FF0000"/>
                </a:solidFill>
                <a:latin typeface="Segoe Print" panose="02000600000000000000" pitchFamily="2" charset="0"/>
              </a:rPr>
              <a:t>за месец</a:t>
            </a:r>
            <a:r>
              <a:rPr lang="bg-BG" sz="24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…</a:t>
            </a:r>
          </a:p>
          <a:p>
            <a:pPr algn="ctr"/>
            <a:endParaRPr lang="bg-BG" sz="1500" b="1" dirty="0" smtClean="0">
              <a:solidFill>
                <a:srgbClr val="FF0000"/>
              </a:solidFill>
              <a:latin typeface="Segoe Print" panose="02000600000000000000" pitchFamily="2" charset="0"/>
            </a:endParaRPr>
          </a:p>
          <a:p>
            <a:pPr algn="ctr"/>
            <a:r>
              <a:rPr lang="bg-BG" sz="24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Експорт към </a:t>
            </a:r>
            <a:r>
              <a:rPr lang="en-US" sz="24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Excel</a:t>
            </a:r>
            <a:endParaRPr lang="bg-BG" sz="2400" b="1" dirty="0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2130">
            <a:off x="4511931" y="1259249"/>
            <a:ext cx="4333615" cy="325286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809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27583" y="332656"/>
            <a:ext cx="76767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000" b="1" dirty="0" smtClean="0">
                <a:solidFill>
                  <a:schemeClr val="bg2">
                    <a:lumMod val="50000"/>
                  </a:schemeClr>
                </a:solidFill>
                <a:latin typeface="+mj-lt"/>
              </a:rPr>
              <a:t>Информирайте учителите</a:t>
            </a:r>
            <a:endParaRPr lang="bg-BG" sz="2000" b="1" dirty="0">
              <a:solidFill>
                <a:schemeClr val="bg2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16379">
            <a:off x="3793624" y="2852532"/>
            <a:ext cx="4934829" cy="3287539"/>
          </a:xfrm>
          <a:prstGeom prst="rect">
            <a:avLst/>
          </a:prstGeom>
          <a:noFill/>
          <a:ln w="9525">
            <a:solidFill>
              <a:schemeClr val="bg1">
                <a:lumMod val="9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64228">
            <a:off x="609079" y="1412365"/>
            <a:ext cx="5544616" cy="1934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 rot="20896861">
            <a:off x="121160" y="4093055"/>
            <a:ext cx="36698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 smtClean="0">
                <a:solidFill>
                  <a:srgbClr val="FF0000"/>
                </a:solidFill>
                <a:latin typeface="Segoe Print" panose="02000600000000000000" pitchFamily="2" charset="0"/>
              </a:rPr>
              <a:t>Изпратете имейл известие до учителите, които ще заместват</a:t>
            </a:r>
          </a:p>
        </p:txBody>
      </p:sp>
    </p:spTree>
    <p:extLst>
      <p:ext uri="{BB962C8B-B14F-4D97-AF65-F5344CB8AC3E}">
        <p14:creationId xmlns:p14="http://schemas.microsoft.com/office/powerpoint/2010/main" val="2564970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3568" y="1196752"/>
            <a:ext cx="766499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dirty="0" smtClean="0">
                <a:latin typeface="+mj-lt"/>
                <a:hlinkClick r:id="rId2"/>
              </a:rPr>
              <a:t>Онлайн ръководство</a:t>
            </a:r>
            <a:r>
              <a:rPr lang="en-US" sz="3200" dirty="0" smtClean="0">
                <a:latin typeface="+mj-lt"/>
                <a:hlinkClick r:id="rId2"/>
              </a:rPr>
              <a:t> </a:t>
            </a:r>
            <a:r>
              <a:rPr lang="bg-BG" sz="3200" dirty="0" smtClean="0">
                <a:latin typeface="+mj-lt"/>
                <a:hlinkClick r:id="rId2"/>
              </a:rPr>
              <a:t>за работа </a:t>
            </a:r>
            <a:br>
              <a:rPr lang="bg-BG" sz="3200" dirty="0" smtClean="0">
                <a:latin typeface="+mj-lt"/>
                <a:hlinkClick r:id="rId2"/>
              </a:rPr>
            </a:br>
            <a:r>
              <a:rPr lang="bg-BG" sz="3200" dirty="0" smtClean="0">
                <a:latin typeface="+mj-lt"/>
                <a:hlinkClick r:id="rId2"/>
              </a:rPr>
              <a:t>със софтуер „</a:t>
            </a:r>
            <a:r>
              <a:rPr lang="en-US" sz="3200" dirty="0" smtClean="0">
                <a:latin typeface="+mj-lt"/>
                <a:hlinkClick r:id="rId2"/>
              </a:rPr>
              <a:t>aSc </a:t>
            </a:r>
            <a:r>
              <a:rPr lang="bg-BG" sz="3200" dirty="0" smtClean="0">
                <a:latin typeface="+mj-lt"/>
                <a:hlinkClick r:id="rId2"/>
              </a:rPr>
              <a:t>Замествания“</a:t>
            </a:r>
            <a:endParaRPr lang="bg-BG" sz="3200" dirty="0" smtClean="0">
              <a:latin typeface="+mj-lt"/>
            </a:endParaRPr>
          </a:p>
          <a:p>
            <a:pPr algn="ctr"/>
            <a:endParaRPr lang="bg-BG" sz="3200" dirty="0">
              <a:latin typeface="+mj-lt"/>
            </a:endParaRPr>
          </a:p>
          <a:p>
            <a:pPr algn="ctr"/>
            <a:r>
              <a:rPr lang="bg-BG" sz="3200" dirty="0" smtClean="0">
                <a:latin typeface="+mj-lt"/>
              </a:rPr>
              <a:t>02</a:t>
            </a:r>
            <a:r>
              <a:rPr lang="bg-BG" sz="3200" dirty="0">
                <a:latin typeface="+mj-lt"/>
              </a:rPr>
              <a:t>/ 974 17 </a:t>
            </a:r>
            <a:r>
              <a:rPr lang="bg-BG" sz="3200" dirty="0" smtClean="0">
                <a:latin typeface="+mj-lt"/>
              </a:rPr>
              <a:t>93/96</a:t>
            </a:r>
          </a:p>
          <a:p>
            <a:pPr algn="ctr"/>
            <a:endParaRPr lang="bg-BG" sz="3200" dirty="0" smtClean="0">
              <a:latin typeface="+mj-lt"/>
            </a:endParaRPr>
          </a:p>
          <a:p>
            <a:pPr algn="ctr"/>
            <a:r>
              <a:rPr lang="en-US" sz="3200" dirty="0" smtClean="0">
                <a:latin typeface="+mj-lt"/>
                <a:hlinkClick r:id="rId3"/>
              </a:rPr>
              <a:t>asc@raabebg.com</a:t>
            </a:r>
            <a:endParaRPr lang="bg-BG" sz="3200" dirty="0" smtClean="0">
              <a:latin typeface="+mj-lt"/>
            </a:endParaRPr>
          </a:p>
          <a:p>
            <a:pPr marL="457200" indent="-457200" algn="ctr">
              <a:buFont typeface="Wingdings"/>
              <a:buChar char="*"/>
            </a:pPr>
            <a:endParaRPr lang="bg-BG" sz="3200" dirty="0">
              <a:latin typeface="+mj-lt"/>
            </a:endParaRPr>
          </a:p>
          <a:p>
            <a:pPr algn="ctr"/>
            <a:r>
              <a:rPr lang="en-US" sz="3200" dirty="0" smtClean="0">
                <a:latin typeface="+mj-lt"/>
                <a:hlinkClick r:id="rId4"/>
              </a:rPr>
              <a:t>www.asc.raabebg.com</a:t>
            </a:r>
            <a:r>
              <a:rPr lang="en-US" sz="3200" dirty="0" smtClean="0">
                <a:latin typeface="+mj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17242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1068</TotalTime>
  <Words>170</Words>
  <Application>Microsoft Office PowerPoint</Application>
  <PresentationFormat>On-screen Show (4:3)</PresentationFormat>
  <Paragraphs>44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Slipstream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Radostina Gospodinova-Ileva</dc:creator>
  <cp:lastModifiedBy>Radostina Gospodinova-Ileva</cp:lastModifiedBy>
  <cp:revision>106</cp:revision>
  <cp:lastPrinted>2019-02-07T08:54:07Z</cp:lastPrinted>
  <dcterms:created xsi:type="dcterms:W3CDTF">2019-02-01T08:43:45Z</dcterms:created>
  <dcterms:modified xsi:type="dcterms:W3CDTF">2020-03-20T22:02:38Z</dcterms:modified>
</cp:coreProperties>
</file>